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2"/>
  </p:sldMasterIdLst>
  <p:notesMasterIdLst>
    <p:notesMasterId r:id="rId5"/>
  </p:notesMasterIdLst>
  <p:handoutMasterIdLst>
    <p:handoutMasterId r:id="rId6"/>
  </p:handoutMasterIdLst>
  <p:sldIdLst>
    <p:sldId id="257" r:id="rId3"/>
    <p:sldId id="258" r:id="rId4"/>
  </p:sldIdLst>
  <p:sldSz cx="10058400" cy="77724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DF74"/>
    <a:srgbClr val="004165"/>
    <a:srgbClr val="772432"/>
    <a:srgbClr val="A9B2B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p:cViewPr varScale="1">
        <p:scale>
          <a:sx n="64" d="100"/>
          <a:sy n="64" d="100"/>
        </p:scale>
        <p:origin x="-1206" y="-120"/>
      </p:cViewPr>
      <p:guideLst>
        <p:guide orient="horz" pos="2448"/>
        <p:guide pos="3168"/>
      </p:guideLst>
    </p:cSldViewPr>
  </p:slideViewPr>
  <p:notesTextViewPr>
    <p:cViewPr>
      <p:scale>
        <a:sx n="1" d="1"/>
        <a:sy n="1" d="1"/>
      </p:scale>
      <p:origin x="0" y="0"/>
    </p:cViewPr>
  </p:notesTextViewPr>
  <p:notesViewPr>
    <p:cSldViewPr>
      <p:cViewPr varScale="1">
        <p:scale>
          <a:sx n="95" d="100"/>
          <a:sy n="95" d="100"/>
        </p:scale>
        <p:origin x="3582"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770"/>
          </a:xfrm>
          <a:prstGeom prst="rect">
            <a:avLst/>
          </a:prstGeom>
        </p:spPr>
        <p:txBody>
          <a:bodyPr vert="horz" lIns="92300" tIns="46150" rIns="92300" bIns="46150"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2770"/>
          </a:xfrm>
          <a:prstGeom prst="rect">
            <a:avLst/>
          </a:prstGeom>
        </p:spPr>
        <p:txBody>
          <a:bodyPr vert="horz" lIns="92300" tIns="46150" rIns="92300" bIns="46150" rtlCol="0"/>
          <a:lstStyle>
            <a:lvl1pPr algn="r">
              <a:defRPr sz="1300"/>
            </a:lvl1pPr>
          </a:lstStyle>
          <a:p>
            <a:fld id="{11A4C4C9-9907-4BB6-B95A-E6BBD959AAB4}" type="datetimeFigureOut">
              <a:rPr lang="en-US" smtClean="0"/>
              <a:pPr/>
              <a:t>10/20/2017</a:t>
            </a:fld>
            <a:endParaRPr lang="en-US"/>
          </a:p>
        </p:txBody>
      </p:sp>
      <p:sp>
        <p:nvSpPr>
          <p:cNvPr id="4" name="Footer Placeholder 3"/>
          <p:cNvSpPr>
            <a:spLocks noGrp="1"/>
          </p:cNvSpPr>
          <p:nvPr>
            <p:ph type="ftr" sz="quarter" idx="2"/>
          </p:nvPr>
        </p:nvSpPr>
        <p:spPr>
          <a:xfrm>
            <a:off x="0" y="8760606"/>
            <a:ext cx="3037840" cy="462769"/>
          </a:xfrm>
          <a:prstGeom prst="rect">
            <a:avLst/>
          </a:prstGeom>
        </p:spPr>
        <p:txBody>
          <a:bodyPr vert="horz" lIns="92300" tIns="46150" rIns="92300" bIns="46150"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760606"/>
            <a:ext cx="3037840" cy="462769"/>
          </a:xfrm>
          <a:prstGeom prst="rect">
            <a:avLst/>
          </a:prstGeom>
        </p:spPr>
        <p:txBody>
          <a:bodyPr vert="horz" lIns="92300" tIns="46150" rIns="92300" bIns="46150" rtlCol="0" anchor="b"/>
          <a:lstStyle>
            <a:lvl1pPr algn="r">
              <a:defRPr sz="1300"/>
            </a:lvl1pPr>
          </a:lstStyle>
          <a:p>
            <a:fld id="{082D650F-38E5-40ED-AA32-287D3AC686E8}" type="slidenum">
              <a:rPr lang="en-US" smtClean="0"/>
              <a:pPr/>
              <a:t>‹#›</a:t>
            </a:fld>
            <a:endParaRPr lang="en-US"/>
          </a:p>
        </p:txBody>
      </p:sp>
    </p:spTree>
    <p:extLst>
      <p:ext uri="{BB962C8B-B14F-4D97-AF65-F5344CB8AC3E}">
        <p14:creationId xmlns:p14="http://schemas.microsoft.com/office/powerpoint/2010/main" xmlns=""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770"/>
          </a:xfrm>
          <a:prstGeom prst="rect">
            <a:avLst/>
          </a:prstGeom>
        </p:spPr>
        <p:txBody>
          <a:bodyPr vert="horz" lIns="92300" tIns="46150" rIns="92300" bIns="46150" rtlCol="0"/>
          <a:lstStyle>
            <a:lvl1pPr algn="l">
              <a:defRPr sz="1300"/>
            </a:lvl1pPr>
          </a:lstStyle>
          <a:p>
            <a:endParaRPr lang="en-US"/>
          </a:p>
        </p:txBody>
      </p:sp>
      <p:sp>
        <p:nvSpPr>
          <p:cNvPr id="3" name="Date Placeholder 2"/>
          <p:cNvSpPr>
            <a:spLocks noGrp="1"/>
          </p:cNvSpPr>
          <p:nvPr>
            <p:ph type="dt" idx="1"/>
          </p:nvPr>
        </p:nvSpPr>
        <p:spPr>
          <a:xfrm>
            <a:off x="3970938" y="1"/>
            <a:ext cx="3037840" cy="462770"/>
          </a:xfrm>
          <a:prstGeom prst="rect">
            <a:avLst/>
          </a:prstGeom>
        </p:spPr>
        <p:txBody>
          <a:bodyPr vert="horz" lIns="92300" tIns="46150" rIns="92300" bIns="46150" rtlCol="0"/>
          <a:lstStyle>
            <a:lvl1pPr algn="r">
              <a:defRPr sz="1300"/>
            </a:lvl1pPr>
          </a:lstStyle>
          <a:p>
            <a:fld id="{B6DA592C-A796-4264-BD45-11AED491B3E4}" type="datetimeFigureOut">
              <a:rPr lang="en-US" smtClean="0"/>
              <a:pPr/>
              <a:t>10/20/2017</a:t>
            </a:fld>
            <a:endParaRPr lang="en-US"/>
          </a:p>
        </p:txBody>
      </p:sp>
      <p:sp>
        <p:nvSpPr>
          <p:cNvPr id="4" name="Slide Image Placeholder 3"/>
          <p:cNvSpPr>
            <a:spLocks noGrp="1" noRot="1" noChangeAspect="1"/>
          </p:cNvSpPr>
          <p:nvPr>
            <p:ph type="sldImg" idx="2"/>
          </p:nvPr>
        </p:nvSpPr>
        <p:spPr>
          <a:xfrm>
            <a:off x="1490663" y="1152525"/>
            <a:ext cx="4029075" cy="3113088"/>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701040" y="4438750"/>
            <a:ext cx="5608320" cy="3631704"/>
          </a:xfrm>
          <a:prstGeom prst="rect">
            <a:avLst/>
          </a:prstGeom>
        </p:spPr>
        <p:txBody>
          <a:bodyPr vert="horz" lIns="92300" tIns="46150" rIns="92300" bIns="461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69"/>
          </a:xfrm>
          <a:prstGeom prst="rect">
            <a:avLst/>
          </a:prstGeom>
        </p:spPr>
        <p:txBody>
          <a:bodyPr vert="horz" lIns="92300" tIns="46150" rIns="92300" bIns="4615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2300" tIns="46150" rIns="92300" bIns="46150" rtlCol="0" anchor="b"/>
          <a:lstStyle>
            <a:lvl1pPr algn="r">
              <a:defRPr sz="1300"/>
            </a:lvl1pPr>
          </a:lstStyle>
          <a:p>
            <a:fld id="{6DA02A30-9192-49A2-98D9-8D2828AE31E2}" type="slidenum">
              <a:rPr lang="en-US" smtClean="0"/>
              <a:pPr/>
              <a:t>‹#›</a:t>
            </a:fld>
            <a:endParaRPr lang="en-US"/>
          </a:p>
        </p:txBody>
      </p:sp>
    </p:spTree>
    <p:extLst>
      <p:ext uri="{BB962C8B-B14F-4D97-AF65-F5344CB8AC3E}">
        <p14:creationId xmlns:p14="http://schemas.microsoft.com/office/powerpoint/2010/main" xmlns=""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9937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59019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404259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utside">
    <p:spTree>
      <p:nvGrpSpPr>
        <p:cNvPr id="1" name=""/>
        <p:cNvGrpSpPr/>
        <p:nvPr/>
      </p:nvGrpSpPr>
      <p:grpSpPr>
        <a:xfrm>
          <a:off x="0" y="0"/>
          <a:ext cx="0" cy="0"/>
          <a:chOff x="0" y="0"/>
          <a:chExt cx="0" cy="0"/>
        </a:xfrm>
      </p:grpSpPr>
      <p:sp>
        <p:nvSpPr>
          <p:cNvPr id="13" name="Picture Placehold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28" name="Text Placeholder 25"/>
          <p:cNvSpPr>
            <a:spLocks noGrp="1"/>
          </p:cNvSpPr>
          <p:nvPr>
            <p:ph type="body" sz="quarter" idx="15" hasCustomPrompt="1"/>
          </p:nvPr>
        </p:nvSpPr>
        <p:spPr>
          <a:xfrm>
            <a:off x="457200" y="2891409"/>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[Type a caption for your photo]</a:t>
            </a:r>
            <a:endParaRPr lang="en-US" dirty="0"/>
          </a:p>
        </p:txBody>
      </p:sp>
      <p:sp>
        <p:nvSpPr>
          <p:cNvPr id="27" name="Text Placeholder 25"/>
          <p:cNvSpPr>
            <a:spLocks noGrp="1"/>
          </p:cNvSpPr>
          <p:nvPr>
            <p:ph type="body" sz="quarter" idx="14" hasCustomPrompt="1"/>
          </p:nvPr>
        </p:nvSpPr>
        <p:spPr>
          <a:xfrm>
            <a:off x="457200" y="3241167"/>
            <a:ext cx="2428875" cy="4572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How do you get started with this template?</a:t>
            </a:r>
            <a:endParaRPr lang="en-US" dirty="0"/>
          </a:p>
        </p:txBody>
      </p:sp>
      <p:sp>
        <p:nvSpPr>
          <p:cNvPr id="26" name="Text Placeholder 25"/>
          <p:cNvSpPr>
            <a:spLocks noGrp="1"/>
          </p:cNvSpPr>
          <p:nvPr>
            <p:ph type="body" sz="quarter" idx="13" hasCustomPrompt="1"/>
          </p:nvPr>
        </p:nvSpPr>
        <p:spPr>
          <a:xfrm>
            <a:off x="457199" y="3677412"/>
            <a:ext cx="2428875" cy="40881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You can use this fresh, professional brochure just as is or easily customize it.</a:t>
            </a:r>
            <a:endParaRPr lang="en-US" dirty="0"/>
          </a:p>
        </p:txBody>
      </p:sp>
      <p:sp>
        <p:nvSpPr>
          <p:cNvPr id="23" name="Text Placeholder 22"/>
          <p:cNvSpPr>
            <a:spLocks noGrp="1"/>
          </p:cNvSpPr>
          <p:nvPr>
            <p:ph type="body" sz="quarter" idx="12" hasCustomPrompt="1"/>
          </p:nvPr>
        </p:nvSpPr>
        <p:spPr>
          <a:xfrm>
            <a:off x="457200" y="4152901"/>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en-US" dirty="0" smtClean="0"/>
              <a:t>We’ve included a few tips throughout the template to help you get started.</a:t>
            </a:r>
            <a:br>
              <a:rPr lang="en-US" dirty="0" smtClean="0"/>
            </a:br>
            <a:r>
              <a:rPr lang="en-US" dirty="0" smtClean="0"/>
              <a:t>To replace any tip text (such as this) with your own, just click it and begin typing.</a:t>
            </a:r>
            <a:br>
              <a:rPr lang="en-US" dirty="0" smtClean="0"/>
            </a:br>
            <a:r>
              <a:rPr lang="en-US" dirty="0" smtClean="0"/>
              <a:t>To replace photos in the brochure, select an image and delete it. Then click the Insert Picture icon in the placeholder to insert your own photo.</a:t>
            </a:r>
            <a:br>
              <a:rPr lang="en-US" dirty="0" smtClean="0"/>
            </a:br>
            <a:r>
              <a:rPr lang="en-US" dirty="0" smtClean="0"/>
              <a:t>To change the logo to your own, right-click  the picture “replace with LOGO” and choose Change Picture.</a:t>
            </a:r>
            <a:endParaRPr lang="en-US" dirty="0"/>
          </a:p>
        </p:txBody>
      </p:sp>
      <p:sp>
        <p:nvSpPr>
          <p:cNvPr id="29" name="Text Placeholder 25"/>
          <p:cNvSpPr>
            <a:spLocks noGrp="1"/>
          </p:cNvSpPr>
          <p:nvPr>
            <p:ph type="body" sz="quarter" idx="16" hasCustomPrompt="1"/>
          </p:nvPr>
        </p:nvSpPr>
        <p:spPr>
          <a:xfrm>
            <a:off x="3813820" y="609600"/>
            <a:ext cx="2428875" cy="457200"/>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Who We Are</a:t>
            </a:r>
            <a:endParaRPr lang="en-US" dirty="0"/>
          </a:p>
        </p:txBody>
      </p:sp>
      <p:sp>
        <p:nvSpPr>
          <p:cNvPr id="30" name="Text Placeholder 25"/>
          <p:cNvSpPr>
            <a:spLocks noGrp="1"/>
          </p:cNvSpPr>
          <p:nvPr>
            <p:ph type="body" sz="quarter" idx="17" hasCustomPrompt="1"/>
          </p:nvPr>
        </p:nvSpPr>
        <p:spPr>
          <a:xfrm>
            <a:off x="3813820" y="1082040"/>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About Us</a:t>
            </a:r>
            <a:endParaRPr lang="en-US" dirty="0"/>
          </a:p>
        </p:txBody>
      </p:sp>
      <p:sp>
        <p:nvSpPr>
          <p:cNvPr id="45" name="Text Placeholder 25"/>
          <p:cNvSpPr>
            <a:spLocks noGrp="1"/>
          </p:cNvSpPr>
          <p:nvPr>
            <p:ph type="body" sz="quarter" idx="24" hasCustomPrompt="1"/>
          </p:nvPr>
        </p:nvSpPr>
        <p:spPr>
          <a:xfrm>
            <a:off x="3813820" y="1342644"/>
            <a:ext cx="2428875" cy="880809"/>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smtClean="0">
                <a:solidFill>
                  <a:schemeClr val="tx1"/>
                </a:solidFill>
                <a:latin typeface="+mn-lt"/>
              </a:rPr>
              <a:t>This is the place for your ‘elevator pitch.’ If you only had a few seconds to pitch your products or services to someone what would you say?</a:t>
            </a:r>
          </a:p>
        </p:txBody>
      </p:sp>
      <p:sp>
        <p:nvSpPr>
          <p:cNvPr id="32" name="Text Placeholder 25"/>
          <p:cNvSpPr>
            <a:spLocks noGrp="1"/>
          </p:cNvSpPr>
          <p:nvPr>
            <p:ph type="body" sz="quarter" idx="19" hasCustomPrompt="1"/>
          </p:nvPr>
        </p:nvSpPr>
        <p:spPr>
          <a:xfrm>
            <a:off x="3813820" y="2287906"/>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Contact Us</a:t>
            </a:r>
            <a:endParaRPr lang="en-US" dirty="0"/>
          </a:p>
        </p:txBody>
      </p:sp>
      <p:sp>
        <p:nvSpPr>
          <p:cNvPr id="33" name="Text Placeholder 25"/>
          <p:cNvSpPr>
            <a:spLocks noGrp="1"/>
          </p:cNvSpPr>
          <p:nvPr>
            <p:ph type="body" sz="quarter" idx="20" hasCustomPrompt="1"/>
          </p:nvPr>
        </p:nvSpPr>
        <p:spPr>
          <a:xfrm>
            <a:off x="3813820" y="2538985"/>
            <a:ext cx="2428875" cy="670940"/>
          </a:xfrm>
        </p:spPr>
        <p:txBody>
          <a:bodyPr>
            <a:noAutofit/>
          </a:bodyPr>
          <a:lstStyle>
            <a:lvl1pPr marL="0" indent="0">
              <a:lnSpc>
                <a:spcPct val="10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smtClean="0">
                <a:solidFill>
                  <a:schemeClr val="tx1"/>
                </a:solidFill>
                <a:latin typeface="+mn-lt"/>
              </a:rPr>
              <a:t>Phone: [Telephone]</a:t>
            </a:r>
            <a:br>
              <a:rPr lang="en-US" sz="1000" b="0" cap="none" baseline="0" dirty="0" smtClean="0">
                <a:solidFill>
                  <a:schemeClr val="tx1"/>
                </a:solidFill>
                <a:latin typeface="+mn-lt"/>
              </a:rPr>
            </a:br>
            <a:r>
              <a:rPr lang="en-US" sz="1000" b="0" cap="none" baseline="0" dirty="0" smtClean="0">
                <a:solidFill>
                  <a:schemeClr val="tx1"/>
                </a:solidFill>
                <a:latin typeface="+mn-lt"/>
              </a:rPr>
              <a:t>Email: [Email address]</a:t>
            </a:r>
            <a:br>
              <a:rPr lang="en-US" sz="1000" b="0" cap="none" baseline="0" dirty="0" smtClean="0">
                <a:solidFill>
                  <a:schemeClr val="tx1"/>
                </a:solidFill>
                <a:latin typeface="+mn-lt"/>
              </a:rPr>
            </a:br>
            <a:r>
              <a:rPr lang="en-US" sz="1000" b="0" cap="none" baseline="0" dirty="0" smtClean="0">
                <a:solidFill>
                  <a:schemeClr val="tx1"/>
                </a:solidFill>
                <a:latin typeface="+mn-lt"/>
              </a:rPr>
              <a:t>Web: [Web address]</a:t>
            </a:r>
          </a:p>
        </p:txBody>
      </p:sp>
      <p:sp>
        <p:nvSpPr>
          <p:cNvPr id="34" name="Text Placeholder 25"/>
          <p:cNvSpPr>
            <a:spLocks noGrp="1"/>
          </p:cNvSpPr>
          <p:nvPr>
            <p:ph type="body" sz="quarter" idx="21" hasCustomPrompt="1"/>
          </p:nvPr>
        </p:nvSpPr>
        <p:spPr>
          <a:xfrm>
            <a:off x="4746624" y="6851269"/>
            <a:ext cx="1508125" cy="152400"/>
          </a:xfrm>
        </p:spPr>
        <p:txBody>
          <a:bodyPr>
            <a:noAutofit/>
          </a:bodyPr>
          <a:lstStyle>
            <a:lvl1pPr marL="0" indent="0">
              <a:lnSpc>
                <a:spcPct val="90000"/>
              </a:lnSpc>
              <a:spcBef>
                <a:spcPts val="0"/>
              </a:spcBef>
              <a:buNone/>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[company name]</a:t>
            </a:r>
            <a:endParaRPr lang="en-US" dirty="0"/>
          </a:p>
        </p:txBody>
      </p:sp>
      <p:sp>
        <p:nvSpPr>
          <p:cNvPr id="37" name="Text Placeholder 36"/>
          <p:cNvSpPr>
            <a:spLocks noGrp="1"/>
          </p:cNvSpPr>
          <p:nvPr>
            <p:ph type="body" sz="quarter" idx="22" hasCustomPrompt="1"/>
          </p:nvPr>
        </p:nvSpPr>
        <p:spPr>
          <a:xfrm>
            <a:off x="4746624" y="7004304"/>
            <a:ext cx="1508125" cy="310896"/>
          </a:xfrm>
        </p:spPr>
        <p:txBody>
          <a:bodyPr>
            <a:noAutofit/>
          </a:bodyPr>
          <a:lstStyle>
            <a:lvl1pPr marL="0" indent="0">
              <a:lnSpc>
                <a:spcPct val="120000"/>
              </a:lnSpc>
              <a:spcBef>
                <a:spcPts val="0"/>
              </a:spcBef>
              <a:buNone/>
              <a:defRPr sz="800" baseline="0"/>
            </a:lvl1pPr>
            <a:lvl2pPr marL="0" indent="0">
              <a:defRPr sz="800"/>
            </a:lvl2pPr>
            <a:lvl3pPr marL="0" indent="0">
              <a:defRPr sz="800"/>
            </a:lvl3pPr>
            <a:lvl4pPr marL="0" indent="0">
              <a:defRPr sz="800"/>
            </a:lvl4pPr>
            <a:lvl5pPr marL="0" indent="0">
              <a:defRPr sz="800"/>
            </a:lvl5pPr>
          </a:lstStyle>
          <a:p>
            <a:pPr lvl="0"/>
            <a:r>
              <a:rPr lang="en-US" dirty="0" smtClean="0"/>
              <a:t>[Address]</a:t>
            </a:r>
            <a:br>
              <a:rPr lang="en-US" dirty="0" smtClean="0"/>
            </a:br>
            <a:r>
              <a:rPr lang="en-US" dirty="0" smtClean="0"/>
              <a:t>[City, ST ZIP Code]</a:t>
            </a:r>
          </a:p>
        </p:txBody>
      </p:sp>
      <p:sp>
        <p:nvSpPr>
          <p:cNvPr id="12" name="Picture Placehold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10" name="Title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en-US" dirty="0" smtClean="0"/>
              <a:t>Company name</a:t>
            </a:r>
            <a:endParaRPr lang="en-US" dirty="0"/>
          </a:p>
        </p:txBody>
      </p:sp>
      <p:sp>
        <p:nvSpPr>
          <p:cNvPr id="40" name="Text Placeholder 25"/>
          <p:cNvSpPr>
            <a:spLocks noGrp="1"/>
          </p:cNvSpPr>
          <p:nvPr>
            <p:ph type="body" sz="quarter" idx="23" hasCustomPrompt="1"/>
          </p:nvPr>
        </p:nvSpPr>
        <p:spPr>
          <a:xfrm>
            <a:off x="7322344" y="6624978"/>
            <a:ext cx="2088833" cy="439651"/>
          </a:xfrm>
        </p:spPr>
        <p:txBody>
          <a:bodyPr>
            <a:noAutofit/>
          </a:bodyPr>
          <a:lstStyle>
            <a:lvl1pPr marL="0" indent="0">
              <a:lnSpc>
                <a:spcPct val="100000"/>
              </a:lnSpc>
              <a:spcBef>
                <a:spcPts val="0"/>
              </a:spcBef>
              <a:buNone/>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[Brochure subtitle or company tagline.]</a:t>
            </a:r>
            <a:endParaRPr lang="en-US" dirty="0"/>
          </a:p>
        </p:txBody>
      </p:sp>
    </p:spTree>
    <p:extLst>
      <p:ext uri="{BB962C8B-B14F-4D97-AF65-F5344CB8AC3E}">
        <p14:creationId xmlns:p14="http://schemas.microsoft.com/office/powerpoint/2010/main" xmlns="" val="971114455"/>
      </p:ext>
    </p:extLst>
  </p:cSld>
  <p:clrMapOvr>
    <a:masterClrMapping/>
  </p:clrMapOvr>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nside">
    <p:spTree>
      <p:nvGrpSpPr>
        <p:cNvPr id="1" name=""/>
        <p:cNvGrpSpPr/>
        <p:nvPr/>
      </p:nvGrpSpPr>
      <p:grpSpPr>
        <a:xfrm>
          <a:off x="0" y="0"/>
          <a:ext cx="0" cy="0"/>
          <a:chOff x="0" y="0"/>
          <a:chExt cx="0" cy="0"/>
        </a:xfrm>
      </p:grpSpPr>
      <p:sp>
        <p:nvSpPr>
          <p:cNvPr id="27" name="Text Placeholder 25"/>
          <p:cNvSpPr>
            <a:spLocks noGrp="1"/>
          </p:cNvSpPr>
          <p:nvPr>
            <p:ph type="body" sz="quarter" idx="14" hasCustomPrompt="1"/>
          </p:nvPr>
        </p:nvSpPr>
        <p:spPr>
          <a:xfrm>
            <a:off x="457200" y="5151395"/>
            <a:ext cx="2428875" cy="248151"/>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Here are a couple of ideas…</a:t>
            </a:r>
            <a:endParaRPr lang="en-US" dirty="0"/>
          </a:p>
        </p:txBody>
      </p:sp>
      <p:sp>
        <p:nvSpPr>
          <p:cNvPr id="29" name="Text Placeholder 25"/>
          <p:cNvSpPr>
            <a:spLocks noGrp="1"/>
          </p:cNvSpPr>
          <p:nvPr>
            <p:ph type="body" sz="quarter" idx="16" hasCustomPrompt="1"/>
          </p:nvPr>
        </p:nvSpPr>
        <p:spPr>
          <a:xfrm>
            <a:off x="457200" y="4386248"/>
            <a:ext cx="2428875" cy="609271"/>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What do you include in a brochure?</a:t>
            </a:r>
            <a:endParaRPr lang="en-US" dirty="0"/>
          </a:p>
        </p:txBody>
      </p:sp>
      <p:sp>
        <p:nvSpPr>
          <p:cNvPr id="13" name="Picture Placehold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26" name="Text Placeholder 25"/>
          <p:cNvSpPr>
            <a:spLocks noGrp="1"/>
          </p:cNvSpPr>
          <p:nvPr>
            <p:ph type="body" sz="quarter" idx="13" hasCustomPrompt="1"/>
          </p:nvPr>
        </p:nvSpPr>
        <p:spPr>
          <a:xfrm>
            <a:off x="457199" y="5399546"/>
            <a:ext cx="2428875" cy="1915653"/>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This spot would be perfect for a mission statement. You might use the right side of the page to summarize how you stand out from the crowd and use the center for a brief success story.</a:t>
            </a:r>
            <a:br>
              <a:rPr lang="en-US" dirty="0" smtClean="0"/>
            </a:br>
            <a:r>
              <a:rPr lang="en-US" dirty="0" smtClean="0"/>
              <a:t>(And be sure to pick photos that show off what your company does best. Pictures should always dress to impress.)</a:t>
            </a:r>
            <a:endParaRPr lang="en-US" dirty="0"/>
          </a:p>
        </p:txBody>
      </p:sp>
      <p:sp>
        <p:nvSpPr>
          <p:cNvPr id="30" name="Text Placeholder 25"/>
          <p:cNvSpPr>
            <a:spLocks noGrp="1"/>
          </p:cNvSpPr>
          <p:nvPr>
            <p:ph type="body" sz="quarter" idx="17" hasCustomPrompt="1"/>
          </p:nvPr>
        </p:nvSpPr>
        <p:spPr>
          <a:xfrm>
            <a:off x="3813820" y="612648"/>
            <a:ext cx="2428875" cy="454152"/>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Think a document that looks this good has to be difficult to format?</a:t>
            </a:r>
            <a:endParaRPr lang="en-US" dirty="0"/>
          </a:p>
        </p:txBody>
      </p:sp>
      <p:sp>
        <p:nvSpPr>
          <p:cNvPr id="31" name="Text Placeholder 25"/>
          <p:cNvSpPr>
            <a:spLocks noGrp="1"/>
          </p:cNvSpPr>
          <p:nvPr>
            <p:ph type="body" sz="quarter" idx="18" hasCustomPrompt="1"/>
          </p:nvPr>
        </p:nvSpPr>
        <p:spPr>
          <a:xfrm>
            <a:off x="3813820" y="1066800"/>
            <a:ext cx="2428875" cy="68580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Think again! The placeholders in this brochure are formatted for you. Enter your own text with just a click.</a:t>
            </a:r>
            <a:endParaRPr lang="en-US" dirty="0"/>
          </a:p>
        </p:txBody>
      </p:sp>
      <p:sp>
        <p:nvSpPr>
          <p:cNvPr id="18" name="Text Placeholder 25"/>
          <p:cNvSpPr>
            <a:spLocks noGrp="1"/>
          </p:cNvSpPr>
          <p:nvPr>
            <p:ph type="body" sz="quarter" idx="23" hasCustomPrompt="1"/>
          </p:nvPr>
        </p:nvSpPr>
        <p:spPr>
          <a:xfrm>
            <a:off x="3813820" y="1994810"/>
            <a:ext cx="2428875" cy="1384504"/>
          </a:xfrm>
        </p:spPr>
        <p:txBody>
          <a:bodyPr anchor="ctr">
            <a:noAutofit/>
          </a:bodyPr>
          <a:lstStyle>
            <a:lvl1pPr marL="0" indent="0">
              <a:lnSpc>
                <a:spcPct val="130000"/>
              </a:lnSpc>
              <a:spcBef>
                <a:spcPts val="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“Don’t be shy! Show them how fabulous you are! This is a great spot for a glowing testimonial.”</a:t>
            </a:r>
            <a:endParaRPr lang="en-US" dirty="0"/>
          </a:p>
        </p:txBody>
      </p:sp>
      <p:sp>
        <p:nvSpPr>
          <p:cNvPr id="32" name="Text Placeholder 25"/>
          <p:cNvSpPr>
            <a:spLocks noGrp="1"/>
          </p:cNvSpPr>
          <p:nvPr>
            <p:ph type="body" sz="quarter" idx="19" hasCustomPrompt="1"/>
          </p:nvPr>
        </p:nvSpPr>
        <p:spPr>
          <a:xfrm>
            <a:off x="3813820" y="3865106"/>
            <a:ext cx="2428875" cy="22860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Get the exact results you want</a:t>
            </a:r>
          </a:p>
        </p:txBody>
      </p:sp>
      <p:sp>
        <p:nvSpPr>
          <p:cNvPr id="21" name="Text Placeholder 25"/>
          <p:cNvSpPr>
            <a:spLocks noGrp="1"/>
          </p:cNvSpPr>
          <p:nvPr>
            <p:ph type="body" sz="quarter" idx="24" hasCustomPrompt="1"/>
          </p:nvPr>
        </p:nvSpPr>
        <p:spPr>
          <a:xfrm>
            <a:off x="3813820" y="4106980"/>
            <a:ext cx="2428875" cy="844959"/>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To easily customize the look of this brochure, on the Design tab of the ribbon, check out the Themes, Colors, and Fonts galleries.</a:t>
            </a:r>
            <a:endParaRPr lang="en-US" dirty="0"/>
          </a:p>
        </p:txBody>
      </p:sp>
      <p:sp>
        <p:nvSpPr>
          <p:cNvPr id="22" name="Text Placeholder 25"/>
          <p:cNvSpPr>
            <a:spLocks noGrp="1"/>
          </p:cNvSpPr>
          <p:nvPr>
            <p:ph type="body" sz="quarter" idx="25" hasCustomPrompt="1"/>
          </p:nvPr>
        </p:nvSpPr>
        <p:spPr>
          <a:xfrm>
            <a:off x="3813820" y="5056716"/>
            <a:ext cx="2428875" cy="41234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Have company-branded colors or fonts?</a:t>
            </a:r>
            <a:endParaRPr lang="en-US" dirty="0"/>
          </a:p>
        </p:txBody>
      </p:sp>
      <p:sp>
        <p:nvSpPr>
          <p:cNvPr id="24" name="Text Placeholder 25"/>
          <p:cNvSpPr>
            <a:spLocks noGrp="1"/>
          </p:cNvSpPr>
          <p:nvPr>
            <p:ph type="body" sz="quarter" idx="26" hasCustomPrompt="1"/>
          </p:nvPr>
        </p:nvSpPr>
        <p:spPr>
          <a:xfrm>
            <a:off x="3813820" y="5494568"/>
            <a:ext cx="2428875" cy="771552"/>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No problem! The Themes, Colors, and Fonts galleries give you the option to add your own.</a:t>
            </a:r>
            <a:endParaRPr lang="en-US" dirty="0"/>
          </a:p>
        </p:txBody>
      </p:sp>
      <p:sp>
        <p:nvSpPr>
          <p:cNvPr id="12" name="Picture Placehold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28" name="Text Placeholder 25"/>
          <p:cNvSpPr>
            <a:spLocks noGrp="1"/>
          </p:cNvSpPr>
          <p:nvPr>
            <p:ph type="body" sz="quarter" idx="15" hasCustomPrompt="1"/>
          </p:nvPr>
        </p:nvSpPr>
        <p:spPr>
          <a:xfrm>
            <a:off x="7165975" y="2221894"/>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[Type a caption for your photo]</a:t>
            </a:r>
            <a:endParaRPr lang="en-US" dirty="0"/>
          </a:p>
        </p:txBody>
      </p:sp>
      <p:sp>
        <p:nvSpPr>
          <p:cNvPr id="25" name="Text Placeholder 25"/>
          <p:cNvSpPr>
            <a:spLocks noGrp="1"/>
          </p:cNvSpPr>
          <p:nvPr>
            <p:ph type="body" sz="quarter" idx="27" hasCustomPrompt="1"/>
          </p:nvPr>
        </p:nvSpPr>
        <p:spPr>
          <a:xfrm>
            <a:off x="7172325" y="2530613"/>
            <a:ext cx="2428875" cy="73303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Don’t forget to include some specifics about what you offer, and how you differ from the competition.</a:t>
            </a:r>
            <a:endParaRPr lang="en-US" dirty="0"/>
          </a:p>
        </p:txBody>
      </p:sp>
      <p:sp>
        <p:nvSpPr>
          <p:cNvPr id="35" name="Text Placeholder 25"/>
          <p:cNvSpPr>
            <a:spLocks noGrp="1"/>
          </p:cNvSpPr>
          <p:nvPr>
            <p:ph type="body" sz="quarter" idx="28" hasCustomPrompt="1"/>
          </p:nvPr>
        </p:nvSpPr>
        <p:spPr>
          <a:xfrm>
            <a:off x="7172325" y="3326958"/>
            <a:ext cx="2428875" cy="210899"/>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Our Products and Services</a:t>
            </a:r>
            <a:endParaRPr lang="en-US" dirty="0"/>
          </a:p>
        </p:txBody>
      </p:sp>
      <p:sp>
        <p:nvSpPr>
          <p:cNvPr id="36" name="Text Placeholder 25"/>
          <p:cNvSpPr>
            <a:spLocks noGrp="1"/>
          </p:cNvSpPr>
          <p:nvPr>
            <p:ph type="body" sz="quarter" idx="29" hasCustomPrompt="1"/>
          </p:nvPr>
        </p:nvSpPr>
        <p:spPr>
          <a:xfrm>
            <a:off x="7172325" y="3552470"/>
            <a:ext cx="2428875" cy="376273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You could include a bulleted list of products, services, or major benefits of working with your company. Or just summarize your finer points in a few concise paragraphs.</a:t>
            </a:r>
            <a:br>
              <a:rPr lang="en-US" dirty="0" smtClean="0"/>
            </a:br>
            <a:r>
              <a:rPr lang="en-US" dirty="0" smtClean="0"/>
              <a:t>We know you could go on for hours about how great your business is. (And we don’t blame you—you’re amazing!) Just remember that this is marketing—if you want to grab their attention, keep it brief, friendly, and readable.</a:t>
            </a:r>
            <a:endParaRPr lang="en-US" dirty="0"/>
          </a:p>
        </p:txBody>
      </p:sp>
    </p:spTree>
    <p:extLst>
      <p:ext uri="{BB962C8B-B14F-4D97-AF65-F5344CB8AC3E}">
        <p14:creationId xmlns:p14="http://schemas.microsoft.com/office/powerpoint/2010/main" xmlns="" val="3891220523"/>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305116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108237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27382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405708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18806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62318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318573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72CD0-8AE2-403D-BC5A-E9768D13DA7F}"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163903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5F272CD0-8AE2-403D-BC5A-E9768D13DA7F}" type="datetimeFigureOut">
              <a:rPr lang="en-US" smtClean="0"/>
              <a:pPr/>
              <a:t>10/20/2017</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A2D45621-FB72-491B-A41E-B21F020BD976}" type="slidenum">
              <a:rPr lang="en-US" smtClean="0"/>
              <a:pPr/>
              <a:t>‹#›</a:t>
            </a:fld>
            <a:endParaRPr lang="en-US"/>
          </a:p>
        </p:txBody>
      </p:sp>
    </p:spTree>
    <p:extLst>
      <p:ext uri="{BB962C8B-B14F-4D97-AF65-F5344CB8AC3E}">
        <p14:creationId xmlns:p14="http://schemas.microsoft.com/office/powerpoint/2010/main" xmlns="" val="42543277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010400" y="5715000"/>
            <a:ext cx="2895600" cy="1905000"/>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Placeholder 32" descr="Smiling woman leaning on espresso sign"/>
          <p:cNvPicPr>
            <a:picLocks noGrp="1" noChangeAspect="1"/>
          </p:cNvPicPr>
          <p:nvPr>
            <p:ph type="pic" sz="quarter" idx="11"/>
          </p:nvPr>
        </p:nvPicPr>
        <p:blipFill>
          <a:blip r:embed="rId2" cstate="print">
            <a:extLst>
              <a:ext uri="{28A0092B-C50C-407E-A947-70E740481C1C}">
                <a14:useLocalDpi xmlns:a14="http://schemas.microsoft.com/office/drawing/2010/main" xmlns="" val="0"/>
              </a:ext>
            </a:extLst>
          </a:blip>
          <a:srcRect l="122" r="122"/>
          <a:stretch>
            <a:fillRect/>
          </a:stretch>
        </p:blipFill>
        <p:spPr/>
      </p:pic>
      <p:sp>
        <p:nvSpPr>
          <p:cNvPr id="24" name="Text Placeholder 23"/>
          <p:cNvSpPr>
            <a:spLocks noGrp="1"/>
          </p:cNvSpPr>
          <p:nvPr>
            <p:ph type="body" sz="quarter" idx="15"/>
          </p:nvPr>
        </p:nvSpPr>
        <p:spPr>
          <a:xfrm>
            <a:off x="454090" y="2932176"/>
            <a:ext cx="2428875" cy="274320"/>
          </a:xfrm>
        </p:spPr>
        <p:txBody>
          <a:bodyPr/>
          <a:lstStyle/>
          <a:p>
            <a:r>
              <a:rPr lang="en-US" dirty="0" smtClean="0"/>
              <a:t>Build rapport with club members.</a:t>
            </a:r>
            <a:endParaRPr lang="en-US" dirty="0"/>
          </a:p>
        </p:txBody>
      </p:sp>
      <p:sp>
        <p:nvSpPr>
          <p:cNvPr id="23" name="Text Placeholder 22"/>
          <p:cNvSpPr>
            <a:spLocks noGrp="1"/>
          </p:cNvSpPr>
          <p:nvPr>
            <p:ph type="body" sz="quarter" idx="14"/>
          </p:nvPr>
        </p:nvSpPr>
        <p:spPr>
          <a:xfrm>
            <a:off x="457200" y="3241167"/>
            <a:ext cx="2428875" cy="264033"/>
          </a:xfrm>
        </p:spPr>
        <p:txBody>
          <a:bodyPr/>
          <a:lstStyle/>
          <a:p>
            <a:r>
              <a:rPr lang="en-US" sz="1400" dirty="0" smtClean="0"/>
              <a:t>New Club Sponsors</a:t>
            </a:r>
            <a:endParaRPr lang="en-US" sz="1400" dirty="0"/>
          </a:p>
        </p:txBody>
      </p:sp>
      <p:sp>
        <p:nvSpPr>
          <p:cNvPr id="21" name="Text Placeholder 20"/>
          <p:cNvSpPr>
            <a:spLocks noGrp="1"/>
          </p:cNvSpPr>
          <p:nvPr>
            <p:ph type="body" sz="quarter" idx="12"/>
          </p:nvPr>
        </p:nvSpPr>
        <p:spPr>
          <a:xfrm>
            <a:off x="454090" y="3505200"/>
            <a:ext cx="2431985" cy="3810001"/>
          </a:xfrm>
        </p:spPr>
        <p:txBody>
          <a:bodyPr/>
          <a:lstStyle/>
          <a:p>
            <a:pPr marL="0" indent="0" algn="just">
              <a:buNone/>
            </a:pPr>
            <a:r>
              <a:rPr lang="en-US" sz="1100" dirty="0" smtClean="0"/>
              <a:t>You </a:t>
            </a:r>
            <a:r>
              <a:rPr lang="en-US" sz="1100" dirty="0"/>
              <a:t>work with a new club  for a short period of time. A Sponsor is a member who Generates interest and enthusiasm for the new club. Helps charter a new club with filling out paperwork.</a:t>
            </a:r>
          </a:p>
          <a:p>
            <a:pPr marL="0" indent="0" algn="just">
              <a:buNone/>
            </a:pPr>
            <a:r>
              <a:rPr lang="en-US" sz="1000" dirty="0"/>
              <a:t>A Sponsor submits all chartering paperwork to World Headquarters</a:t>
            </a:r>
            <a:r>
              <a:rPr lang="en-US" sz="1000" dirty="0" smtClean="0"/>
              <a:t>.</a:t>
            </a:r>
          </a:p>
          <a:p>
            <a:pPr marL="0" indent="0" algn="just">
              <a:buNone/>
            </a:pPr>
            <a:r>
              <a:rPr lang="en-US" sz="1200" b="1" dirty="0" smtClean="0"/>
              <a:t>Resources…</a:t>
            </a:r>
          </a:p>
          <a:p>
            <a:pPr algn="just"/>
            <a:r>
              <a:rPr lang="en-US" sz="1000" dirty="0" smtClean="0"/>
              <a:t>Help </a:t>
            </a:r>
            <a:r>
              <a:rPr lang="en-US" sz="1000" dirty="0"/>
              <a:t>organize officer team. </a:t>
            </a:r>
          </a:p>
          <a:p>
            <a:pPr algn="just"/>
            <a:r>
              <a:rPr lang="en-US" sz="1000" dirty="0"/>
              <a:t>Helps recruits members fostering a membership-building culture.</a:t>
            </a:r>
          </a:p>
          <a:p>
            <a:pPr algn="just"/>
            <a:r>
              <a:rPr lang="en-US" sz="1000" dirty="0"/>
              <a:t>Maintain at least 20 members.</a:t>
            </a:r>
          </a:p>
          <a:p>
            <a:pPr algn="just"/>
            <a:r>
              <a:rPr lang="en-US" sz="1000" dirty="0"/>
              <a:t>Strive to gain new members.</a:t>
            </a:r>
          </a:p>
        </p:txBody>
      </p:sp>
      <p:sp>
        <p:nvSpPr>
          <p:cNvPr id="29" name="Text Placeholder 28"/>
          <p:cNvSpPr>
            <a:spLocks noGrp="1"/>
          </p:cNvSpPr>
          <p:nvPr>
            <p:ph type="body" sz="quarter" idx="20"/>
          </p:nvPr>
        </p:nvSpPr>
        <p:spPr>
          <a:xfrm>
            <a:off x="3886200" y="3810000"/>
            <a:ext cx="2057400" cy="1128140"/>
          </a:xfrm>
        </p:spPr>
        <p:txBody>
          <a:bodyPr/>
          <a:lstStyle/>
          <a:p>
            <a:r>
              <a:rPr lang="en-US" b="1" dirty="0" smtClean="0"/>
              <a:t>Regis </a:t>
            </a:r>
            <a:r>
              <a:rPr lang="en-US" b="1" dirty="0" err="1" smtClean="0"/>
              <a:t>Zweigart</a:t>
            </a:r>
            <a:r>
              <a:rPr lang="en-US" b="1" dirty="0" smtClean="0"/>
              <a:t>, DTM</a:t>
            </a:r>
          </a:p>
          <a:p>
            <a:r>
              <a:rPr lang="en-US" dirty="0" smtClean="0"/>
              <a:t>District 19</a:t>
            </a:r>
          </a:p>
          <a:p>
            <a:r>
              <a:rPr lang="en-US" dirty="0" smtClean="0"/>
              <a:t>Mentoring &amp; Sponsor Chair</a:t>
            </a:r>
          </a:p>
          <a:p>
            <a:r>
              <a:rPr lang="en-US" dirty="0" smtClean="0"/>
              <a:t>Phone:  </a:t>
            </a:r>
            <a:r>
              <a:rPr lang="en-US" b="1" dirty="0" smtClean="0"/>
              <a:t>319-721-1265</a:t>
            </a:r>
          </a:p>
          <a:p>
            <a:endParaRPr lang="en-US" b="1" dirty="0" smtClean="0"/>
          </a:p>
          <a:p>
            <a:r>
              <a:rPr lang="en-US" dirty="0" smtClean="0"/>
              <a:t>Email:  </a:t>
            </a:r>
            <a:r>
              <a:rPr lang="en-US" b="1" dirty="0" smtClean="0"/>
              <a:t>zweigart@netins.net</a:t>
            </a:r>
          </a:p>
          <a:p>
            <a:endParaRPr lang="en-US" dirty="0"/>
          </a:p>
        </p:txBody>
      </p:sp>
      <p:pic>
        <p:nvPicPr>
          <p:cNvPr id="34" name="Picture Placeholder 33" descr="Outdoor bistro table and chairs"/>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t="3" b="3"/>
          <a:stretch>
            <a:fillRect/>
          </a:stretch>
        </p:blipFill>
        <p:spPr/>
      </p:pic>
      <p:sp>
        <p:nvSpPr>
          <p:cNvPr id="18" name="Title 17"/>
          <p:cNvSpPr>
            <a:spLocks noGrp="1"/>
          </p:cNvSpPr>
          <p:nvPr>
            <p:ph type="title"/>
          </p:nvPr>
        </p:nvSpPr>
        <p:spPr>
          <a:xfrm>
            <a:off x="7315200" y="5943600"/>
            <a:ext cx="2126096" cy="1591644"/>
          </a:xfrm>
        </p:spPr>
        <p:txBody>
          <a:bodyPr>
            <a:normAutofit/>
          </a:bodyPr>
          <a:lstStyle/>
          <a:p>
            <a:pPr algn="r"/>
            <a:r>
              <a:rPr lang="en-US" sz="2400" dirty="0" smtClean="0">
                <a:latin typeface="Gotham-Black"/>
              </a:rPr>
              <a:t>New Club </a:t>
            </a:r>
            <a:br>
              <a:rPr lang="en-US" sz="2400" dirty="0" smtClean="0">
                <a:latin typeface="Gotham-Black"/>
              </a:rPr>
            </a:br>
            <a:r>
              <a:rPr lang="en-US" sz="2400" dirty="0" smtClean="0">
                <a:latin typeface="Gotham-Black"/>
              </a:rPr>
              <a:t>Mentor &amp;</a:t>
            </a:r>
            <a:br>
              <a:rPr lang="en-US" sz="2400" dirty="0" smtClean="0">
                <a:latin typeface="Gotham-Black"/>
              </a:rPr>
            </a:br>
            <a:r>
              <a:rPr lang="en-US" sz="2400" dirty="0" smtClean="0">
                <a:latin typeface="Gotham-Black"/>
              </a:rPr>
              <a:t>Sponsor </a:t>
            </a:r>
            <a:endParaRPr lang="en-US" sz="2400" dirty="0">
              <a:latin typeface="Arial Black" panose="020B0A04020102020204" pitchFamily="34" charset="0"/>
            </a:endParaRPr>
          </a:p>
        </p:txBody>
      </p:sp>
      <p:pic>
        <p:nvPicPr>
          <p:cNvPr id="3" name="Picture 2"/>
          <p:cNvPicPr>
            <a:picLocks noChangeAspect="1"/>
          </p:cNvPicPr>
          <p:nvPr/>
        </p:nvPicPr>
        <p:blipFill>
          <a:blip r:embed="rId4" cstate="print"/>
          <a:stretch>
            <a:fillRect/>
          </a:stretch>
        </p:blipFill>
        <p:spPr>
          <a:xfrm>
            <a:off x="3733800" y="5257800"/>
            <a:ext cx="2500313" cy="1924246"/>
          </a:xfrm>
          <a:prstGeom prst="rect">
            <a:avLst/>
          </a:prstGeom>
        </p:spPr>
      </p:pic>
      <p:pic>
        <p:nvPicPr>
          <p:cNvPr id="6" name="Picture 5"/>
          <p:cNvPicPr>
            <a:picLocks noChangeAspect="1"/>
          </p:cNvPicPr>
          <p:nvPr/>
        </p:nvPicPr>
        <p:blipFill>
          <a:blip r:embed="rId5" cstate="print"/>
          <a:stretch>
            <a:fillRect/>
          </a:stretch>
        </p:blipFill>
        <p:spPr>
          <a:xfrm>
            <a:off x="6858000" y="381000"/>
            <a:ext cx="3048000" cy="4648200"/>
          </a:xfrm>
          <a:prstGeom prst="rect">
            <a:avLst/>
          </a:prstGeom>
        </p:spPr>
      </p:pic>
      <p:pic>
        <p:nvPicPr>
          <p:cNvPr id="27" name="Picture 26"/>
          <p:cNvPicPr>
            <a:picLocks noChangeAspect="1"/>
          </p:cNvPicPr>
          <p:nvPr/>
        </p:nvPicPr>
        <p:blipFill>
          <a:blip r:embed="rId6" cstate="print"/>
          <a:stretch>
            <a:fillRect/>
          </a:stretch>
        </p:blipFill>
        <p:spPr>
          <a:xfrm>
            <a:off x="457200" y="457200"/>
            <a:ext cx="2439644" cy="2327322"/>
          </a:xfrm>
          <a:prstGeom prst="rect">
            <a:avLst/>
          </a:prstGeom>
        </p:spPr>
      </p:pic>
      <p:sp>
        <p:nvSpPr>
          <p:cNvPr id="40" name="Text Placeholder 7"/>
          <p:cNvSpPr>
            <a:spLocks noGrp="1"/>
          </p:cNvSpPr>
          <p:nvPr>
            <p:ph type="body" sz="quarter" idx="16"/>
          </p:nvPr>
        </p:nvSpPr>
        <p:spPr>
          <a:xfrm>
            <a:off x="3581400" y="457200"/>
            <a:ext cx="2743200" cy="469249"/>
          </a:xfrm>
        </p:spPr>
        <p:txBody>
          <a:bodyPr/>
          <a:lstStyle/>
          <a:p>
            <a:pPr lvl="0"/>
            <a:r>
              <a:rPr lang="en-US" dirty="0" smtClean="0">
                <a:solidFill>
                  <a:srgbClr val="004165"/>
                </a:solidFill>
              </a:rPr>
              <a:t>For More Information</a:t>
            </a:r>
          </a:p>
        </p:txBody>
      </p:sp>
      <p:sp>
        <p:nvSpPr>
          <p:cNvPr id="42" name="Rectangle 41"/>
          <p:cNvSpPr/>
          <p:nvPr/>
        </p:nvSpPr>
        <p:spPr>
          <a:xfrm>
            <a:off x="6858000" y="5033478"/>
            <a:ext cx="3048000" cy="605322"/>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43932" y="6243221"/>
            <a:ext cx="556775" cy="690979"/>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772400" y="5172075"/>
            <a:ext cx="1228725" cy="323850"/>
          </a:xfrm>
          <a:prstGeom prst="rect">
            <a:avLst/>
          </a:prstGeom>
        </p:spPr>
      </p:pic>
      <p:sp>
        <p:nvSpPr>
          <p:cNvPr id="50" name="TextBox 49"/>
          <p:cNvSpPr txBox="1"/>
          <p:nvPr/>
        </p:nvSpPr>
        <p:spPr>
          <a:xfrm>
            <a:off x="7696200" y="5715000"/>
            <a:ext cx="1752600" cy="2585323"/>
          </a:xfrm>
          <a:prstGeom prst="rect">
            <a:avLst/>
          </a:prstGeom>
          <a:noFill/>
        </p:spPr>
        <p:txBody>
          <a:bodyPr wrap="square" rtlCol="0">
            <a:spAutoFit/>
          </a:bodyPr>
          <a:lstStyle/>
          <a:p>
            <a:pPr algn="ctr"/>
            <a:r>
              <a:rPr lang="en-US" dirty="0" smtClean="0">
                <a:solidFill>
                  <a:schemeClr val="bg1"/>
                </a:solidFill>
                <a:latin typeface="Gotham-Light"/>
              </a:rPr>
              <a:t> DISTRICT 19</a:t>
            </a:r>
          </a:p>
          <a:p>
            <a:pPr algn="ctr"/>
            <a:endParaRPr lang="en-US" dirty="0" smtClean="0">
              <a:solidFill>
                <a:schemeClr val="bg1"/>
              </a:solidFill>
              <a:latin typeface="Gotham-Light"/>
            </a:endParaRPr>
          </a:p>
          <a:p>
            <a:pPr algn="ctr"/>
            <a:endParaRPr lang="en-US" dirty="0" smtClean="0">
              <a:solidFill>
                <a:schemeClr val="bg1"/>
              </a:solidFill>
              <a:latin typeface="Gotham-Light"/>
            </a:endParaRPr>
          </a:p>
          <a:p>
            <a:pPr algn="ctr"/>
            <a:endParaRPr lang="en-US" dirty="0" smtClean="0">
              <a:solidFill>
                <a:schemeClr val="bg1"/>
              </a:solidFill>
              <a:latin typeface="Gotham-Light"/>
            </a:endParaRPr>
          </a:p>
          <a:p>
            <a:pPr algn="ctr"/>
            <a:endParaRPr lang="en-US" dirty="0" smtClean="0">
              <a:solidFill>
                <a:schemeClr val="bg1"/>
              </a:solidFill>
              <a:latin typeface="Gotham-Light"/>
            </a:endParaRPr>
          </a:p>
          <a:p>
            <a:pPr algn="ctr"/>
            <a:endParaRPr lang="en-US" dirty="0" smtClean="0">
              <a:solidFill>
                <a:schemeClr val="bg1"/>
              </a:solidFill>
              <a:latin typeface="Gotham-Light"/>
            </a:endParaRPr>
          </a:p>
          <a:p>
            <a:pPr algn="ctr"/>
            <a:endParaRPr lang="en-US" dirty="0" smtClean="0">
              <a:solidFill>
                <a:schemeClr val="bg1"/>
              </a:solidFill>
              <a:latin typeface="Gotham-Light"/>
            </a:endParaRPr>
          </a:p>
          <a:p>
            <a:pPr algn="ctr"/>
            <a:endParaRPr lang="en-US" dirty="0" smtClean="0">
              <a:solidFill>
                <a:schemeClr val="bg1"/>
              </a:solidFill>
              <a:latin typeface="Gotham-Light"/>
            </a:endParaRPr>
          </a:p>
          <a:p>
            <a:pPr algn="ctr"/>
            <a:endParaRPr lang="en-US" dirty="0">
              <a:solidFill>
                <a:schemeClr val="bg1"/>
              </a:solidFill>
              <a:latin typeface="Gotham-Light"/>
            </a:endParaRPr>
          </a:p>
        </p:txBody>
      </p:sp>
      <p:cxnSp>
        <p:nvCxnSpPr>
          <p:cNvPr id="44" name="Straight Connector 43"/>
          <p:cNvCxnSpPr/>
          <p:nvPr/>
        </p:nvCxnSpPr>
        <p:spPr>
          <a:xfrm>
            <a:off x="6858000" y="5638800"/>
            <a:ext cx="3048000" cy="0"/>
          </a:xfrm>
          <a:prstGeom prst="line">
            <a:avLst/>
          </a:prstGeom>
          <a:ln w="82550" cmpd="thickThin">
            <a:solidFill>
              <a:srgbClr val="F2DF74"/>
            </a:solidFill>
          </a:ln>
        </p:spPr>
        <p:style>
          <a:lnRef idx="1">
            <a:schemeClr val="accent1"/>
          </a:lnRef>
          <a:fillRef idx="0">
            <a:schemeClr val="accent1"/>
          </a:fillRef>
          <a:effectRef idx="0">
            <a:schemeClr val="accent1"/>
          </a:effectRef>
          <a:fontRef idx="minor">
            <a:schemeClr val="tx1"/>
          </a:fontRef>
        </p:style>
      </p:cxnSp>
      <p:pic>
        <p:nvPicPr>
          <p:cNvPr id="19" name="Picture 2" descr="C:\Users\Regis Zweigart\Pictures\Regis Speaks.jpg"/>
          <p:cNvPicPr>
            <a:picLocks noChangeAspect="1" noChangeArrowheads="1"/>
          </p:cNvPicPr>
          <p:nvPr/>
        </p:nvPicPr>
        <p:blipFill>
          <a:blip r:embed="rId9" cstate="print"/>
          <a:srcRect/>
          <a:stretch>
            <a:fillRect/>
          </a:stretch>
        </p:blipFill>
        <p:spPr bwMode="auto">
          <a:xfrm>
            <a:off x="4419600" y="2514600"/>
            <a:ext cx="1079500" cy="1129018"/>
          </a:xfrm>
          <a:prstGeom prst="rect">
            <a:avLst/>
          </a:prstGeom>
          <a:noFill/>
        </p:spPr>
      </p:pic>
    </p:spTree>
    <p:extLst>
      <p:ext uri="{BB962C8B-B14F-4D97-AF65-F5344CB8AC3E}">
        <p14:creationId xmlns:p14="http://schemas.microsoft.com/office/powerpoint/2010/main" xmlns=""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886200" y="5334000"/>
            <a:ext cx="2667001" cy="1905000"/>
          </a:xfrm>
          <a:prstGeom prst="rect">
            <a:avLst/>
          </a:prstGeom>
          <a:solidFill>
            <a:srgbClr val="F2D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6"/>
          </p:nvPr>
        </p:nvSpPr>
        <p:spPr>
          <a:xfrm>
            <a:off x="484908" y="1193896"/>
            <a:ext cx="2428875" cy="469249"/>
          </a:xfrm>
        </p:spPr>
        <p:txBody>
          <a:bodyPr/>
          <a:lstStyle/>
          <a:p>
            <a:pPr lvl="0"/>
            <a:r>
              <a:rPr lang="en-US" dirty="0" smtClean="0"/>
              <a:t>New Club Mentors</a:t>
            </a:r>
          </a:p>
        </p:txBody>
      </p:sp>
      <p:sp>
        <p:nvSpPr>
          <p:cNvPr id="4" name="Text Placeholder 3"/>
          <p:cNvSpPr>
            <a:spLocks noGrp="1"/>
          </p:cNvSpPr>
          <p:nvPr>
            <p:ph type="body" sz="quarter" idx="13"/>
          </p:nvPr>
        </p:nvSpPr>
        <p:spPr>
          <a:xfrm>
            <a:off x="4038600" y="5410200"/>
            <a:ext cx="2428875" cy="1752600"/>
          </a:xfrm>
        </p:spPr>
        <p:txBody>
          <a:bodyPr/>
          <a:lstStyle/>
          <a:p>
            <a:r>
              <a:rPr lang="en-US" dirty="0" smtClean="0"/>
              <a:t>In addition to the materials sent by Toastmasters and the resources available online you will receive additional training, support, and incentives from the Club Growth Director and the District 19 Mentor &amp; Sponsor Chair.  Plus, monthly conference calls for mentors and sponsors. </a:t>
            </a:r>
          </a:p>
        </p:txBody>
      </p:sp>
      <p:sp>
        <p:nvSpPr>
          <p:cNvPr id="12" name="Text Placeholder 11"/>
          <p:cNvSpPr>
            <a:spLocks noGrp="1"/>
          </p:cNvSpPr>
          <p:nvPr>
            <p:ph type="body" sz="quarter" idx="23"/>
          </p:nvPr>
        </p:nvSpPr>
        <p:spPr>
          <a:xfrm>
            <a:off x="3704588" y="1890022"/>
            <a:ext cx="2696212" cy="1384504"/>
          </a:xfrm>
        </p:spPr>
        <p:txBody>
          <a:bodyPr/>
          <a:lstStyle/>
          <a:p>
            <a:pPr lvl="0" algn="just"/>
            <a:r>
              <a:rPr lang="en-US" dirty="0" smtClean="0"/>
              <a:t>“People don’t care about how much you know until they know how much you care”</a:t>
            </a:r>
          </a:p>
          <a:p>
            <a:pPr lvl="0"/>
            <a:r>
              <a:rPr lang="en-US" dirty="0" smtClean="0"/>
              <a:t>                  - John C. Maxwell</a:t>
            </a:r>
          </a:p>
        </p:txBody>
      </p:sp>
      <p:sp>
        <p:nvSpPr>
          <p:cNvPr id="22" name="Text Placeholder 21"/>
          <p:cNvSpPr>
            <a:spLocks noGrp="1"/>
          </p:cNvSpPr>
          <p:nvPr>
            <p:ph type="body" sz="quarter" idx="26"/>
          </p:nvPr>
        </p:nvSpPr>
        <p:spPr>
          <a:xfrm>
            <a:off x="7104985" y="2553231"/>
            <a:ext cx="2494330" cy="2906041"/>
          </a:xfrm>
        </p:spPr>
        <p:txBody>
          <a:bodyPr/>
          <a:lstStyle/>
          <a:p>
            <a:pPr marL="171450" indent="-171450" algn="just">
              <a:buFont typeface="Arial" panose="020B0604020202020204" pitchFamily="34" charset="0"/>
              <a:buChar char="•"/>
            </a:pPr>
            <a:r>
              <a:rPr lang="en-US" sz="1100" dirty="0" smtClean="0">
                <a:latin typeface="Arial" panose="020B0604020202020204" pitchFamily="34" charset="0"/>
                <a:cs typeface="Arial" panose="020B0604020202020204" pitchFamily="34" charset="0"/>
              </a:rPr>
              <a:t>Guide and build </a:t>
            </a:r>
            <a:r>
              <a:rPr lang="en-US" sz="1100" dirty="0">
                <a:latin typeface="Arial" panose="020B0604020202020204" pitchFamily="34" charset="0"/>
                <a:cs typeface="Arial" panose="020B0604020202020204" pitchFamily="34" charset="0"/>
              </a:rPr>
              <a:t>rapport with club leaders and </a:t>
            </a:r>
            <a:r>
              <a:rPr lang="en-US" sz="1100" dirty="0" smtClean="0">
                <a:latin typeface="Arial" panose="020B0604020202020204" pitchFamily="34" charset="0"/>
                <a:cs typeface="Arial" panose="020B0604020202020204" pitchFamily="34" charset="0"/>
              </a:rPr>
              <a:t>members.</a:t>
            </a:r>
            <a:endParaRPr lang="en-US"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100" dirty="0" smtClean="0">
                <a:latin typeface="Arial" panose="020B0604020202020204" pitchFamily="34" charset="0"/>
                <a:cs typeface="Arial" panose="020B0604020202020204" pitchFamily="34" charset="0"/>
              </a:rPr>
              <a:t>Ensure the club is strong and fully functional with an agenda.</a:t>
            </a:r>
            <a:endParaRPr lang="en-US"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100" dirty="0" smtClean="0">
                <a:latin typeface="Arial" panose="020B0604020202020204" pitchFamily="34" charset="0"/>
                <a:cs typeface="Arial" panose="020B0604020202020204" pitchFamily="34" charset="0"/>
              </a:rPr>
              <a:t>Confirm officers understand their duties and have the tools they need to perform them.</a:t>
            </a:r>
            <a:endParaRPr lang="en-US"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100" dirty="0">
                <a:latin typeface="Arial" panose="020B0604020202020204" pitchFamily="34" charset="0"/>
                <a:cs typeface="Arial" panose="020B0604020202020204" pitchFamily="34" charset="0"/>
              </a:rPr>
              <a:t>Enables the club to achieve </a:t>
            </a:r>
            <a:r>
              <a:rPr lang="en-US" sz="1100" dirty="0" smtClean="0">
                <a:latin typeface="Arial" panose="020B0604020202020204" pitchFamily="34" charset="0"/>
                <a:cs typeface="Arial" panose="020B0604020202020204" pitchFamily="34" charset="0"/>
              </a:rPr>
              <a:t>goals.</a:t>
            </a:r>
            <a:endParaRPr lang="en-US"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100" dirty="0">
                <a:latin typeface="Arial" panose="020B0604020202020204" pitchFamily="34" charset="0"/>
                <a:cs typeface="Arial" panose="020B0604020202020204" pitchFamily="34" charset="0"/>
              </a:rPr>
              <a:t>Instills enthusiasm, fidelity and a sense of responsibility for the club’s </a:t>
            </a:r>
            <a:r>
              <a:rPr lang="en-US" sz="1100" dirty="0" smtClean="0">
                <a:latin typeface="Arial" panose="020B0604020202020204" pitchFamily="34" charset="0"/>
                <a:cs typeface="Arial" panose="020B0604020202020204" pitchFamily="34" charset="0"/>
              </a:rPr>
              <a:t>future.</a:t>
            </a:r>
            <a:endParaRPr lang="en-US" sz="1100" dirty="0"/>
          </a:p>
          <a:p>
            <a:r>
              <a:rPr lang="en-US" dirty="0"/>
              <a:t> </a:t>
            </a:r>
          </a:p>
          <a:p>
            <a:endParaRPr lang="en-US" dirty="0"/>
          </a:p>
        </p:txBody>
      </p:sp>
      <p:sp>
        <p:nvSpPr>
          <p:cNvPr id="27" name="Text Placeholder 21"/>
          <p:cNvSpPr>
            <a:spLocks noGrp="1"/>
          </p:cNvSpPr>
          <p:nvPr>
            <p:ph type="body" sz="quarter" idx="27"/>
          </p:nvPr>
        </p:nvSpPr>
        <p:spPr>
          <a:xfrm>
            <a:off x="7214854" y="5560736"/>
            <a:ext cx="2767346" cy="1983065"/>
          </a:xfrm>
        </p:spPr>
        <p:txBody>
          <a:bodyPr/>
          <a:lstStyle/>
          <a:p>
            <a:r>
              <a:rPr lang="en-US" dirty="0" smtClean="0"/>
              <a:t> </a:t>
            </a:r>
          </a:p>
          <a:p>
            <a:pPr marL="171450" indent="-171450" algn="just">
              <a:spcBef>
                <a:spcPts val="1000"/>
              </a:spcBef>
              <a:buFont typeface="Arial" panose="020B0604020202020204" pitchFamily="34" charset="0"/>
              <a:buChar char="•"/>
            </a:pPr>
            <a:r>
              <a:rPr lang="en-US" sz="1100" dirty="0" smtClean="0">
                <a:latin typeface="Arial" panose="020B0604020202020204" pitchFamily="34" charset="0"/>
                <a:cs typeface="Arial" panose="020B0604020202020204" pitchFamily="34" charset="0"/>
              </a:rPr>
              <a:t>Tell the club what they should do </a:t>
            </a:r>
          </a:p>
          <a:p>
            <a:pPr marL="171450" indent="-171450" algn="just">
              <a:spcBef>
                <a:spcPts val="1000"/>
              </a:spcBef>
              <a:buFont typeface="Arial" panose="020B0604020202020204" pitchFamily="34" charset="0"/>
              <a:buChar char="•"/>
            </a:pPr>
            <a:r>
              <a:rPr lang="en-US" sz="1100" dirty="0" smtClean="0">
                <a:latin typeface="Arial" panose="020B0604020202020204" pitchFamily="34" charset="0"/>
                <a:cs typeface="Arial" panose="020B0604020202020204" pitchFamily="34" charset="0"/>
              </a:rPr>
              <a:t>Fix problems</a:t>
            </a:r>
          </a:p>
          <a:p>
            <a:pPr marL="171450" indent="-171450" algn="just">
              <a:spcBef>
                <a:spcPts val="1000"/>
              </a:spcBef>
              <a:buFont typeface="Arial" panose="020B0604020202020204" pitchFamily="34" charset="0"/>
              <a:buChar char="•"/>
            </a:pPr>
            <a:r>
              <a:rPr lang="en-US" sz="1100" dirty="0" smtClean="0">
                <a:latin typeface="Arial" panose="020B0604020202020204" pitchFamily="34" charset="0"/>
                <a:cs typeface="Arial" panose="020B0604020202020204" pitchFamily="34" charset="0"/>
              </a:rPr>
              <a:t>Change the club culture or dynamics</a:t>
            </a:r>
          </a:p>
          <a:p>
            <a:pPr marL="171450" indent="-171450" algn="just">
              <a:spcBef>
                <a:spcPts val="1000"/>
              </a:spcBef>
              <a:buFont typeface="Arial" panose="020B0604020202020204" pitchFamily="34" charset="0"/>
              <a:buChar char="•"/>
            </a:pPr>
            <a:r>
              <a:rPr lang="en-US" sz="1100" dirty="0" smtClean="0">
                <a:latin typeface="Arial" panose="020B0604020202020204" pitchFamily="34" charset="0"/>
                <a:cs typeface="Arial" panose="020B0604020202020204" pitchFamily="34" charset="0"/>
              </a:rPr>
              <a:t>Take on others’ responsibilities</a:t>
            </a:r>
          </a:p>
          <a:p>
            <a:endParaRPr lang="en-US" sz="11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dirty="0"/>
              <a:t> </a:t>
            </a:r>
          </a:p>
          <a:p>
            <a:r>
              <a:rPr lang="en-US" dirty="0"/>
              <a:t> </a:t>
            </a:r>
          </a:p>
          <a:p>
            <a:endParaRPr lang="en-US" dirty="0"/>
          </a:p>
        </p:txBody>
      </p:sp>
      <p:sp>
        <p:nvSpPr>
          <p:cNvPr id="25" name="Text Placeholder 24"/>
          <p:cNvSpPr>
            <a:spLocks noGrp="1"/>
          </p:cNvSpPr>
          <p:nvPr>
            <p:ph type="body" sz="quarter" idx="28"/>
          </p:nvPr>
        </p:nvSpPr>
        <p:spPr>
          <a:xfrm>
            <a:off x="6934200" y="2276787"/>
            <a:ext cx="2819399" cy="237813"/>
          </a:xfrm>
        </p:spPr>
        <p:txBody>
          <a:bodyPr/>
          <a:lstStyle/>
          <a:p>
            <a:r>
              <a:rPr lang="en-US" dirty="0" smtClean="0">
                <a:latin typeface="Arial Black" panose="020B0A04020102020204" pitchFamily="34" charset="0"/>
              </a:rPr>
              <a:t>  What a will a Club Mentor do?</a:t>
            </a:r>
            <a:endParaRPr lang="en-US" dirty="0">
              <a:latin typeface="Arial Black" panose="020B0A04020102020204" pitchFamily="34" charset="0"/>
            </a:endParaRPr>
          </a:p>
        </p:txBody>
      </p:sp>
      <p:sp>
        <p:nvSpPr>
          <p:cNvPr id="26" name="Text Placeholder 24"/>
          <p:cNvSpPr>
            <a:spLocks noGrp="1"/>
          </p:cNvSpPr>
          <p:nvPr>
            <p:ph type="body" sz="quarter" idx="29"/>
          </p:nvPr>
        </p:nvSpPr>
        <p:spPr>
          <a:xfrm>
            <a:off x="7198960" y="5560736"/>
            <a:ext cx="2648615" cy="382863"/>
          </a:xfrm>
        </p:spPr>
        <p:txBody>
          <a:bodyPr/>
          <a:lstStyle/>
          <a:p>
            <a:r>
              <a:rPr lang="en-US" sz="1200" dirty="0" smtClean="0">
                <a:latin typeface="Arial Black" panose="020B0A04020102020204" pitchFamily="34" charset="0"/>
              </a:rPr>
              <a:t>What a Club Mentor Avoids</a:t>
            </a:r>
            <a:endParaRPr lang="en-US" sz="1200" dirty="0">
              <a:latin typeface="Arial Black" panose="020B0A04020102020204" pitchFamily="34" charset="0"/>
            </a:endParaRPr>
          </a:p>
        </p:txBody>
      </p:sp>
      <p:pic>
        <p:nvPicPr>
          <p:cNvPr id="2" name="Picture 1"/>
          <p:cNvPicPr>
            <a:picLocks noChangeAspect="1"/>
          </p:cNvPicPr>
          <p:nvPr/>
        </p:nvPicPr>
        <p:blipFill>
          <a:blip r:embed="rId2" cstate="print"/>
          <a:stretch>
            <a:fillRect/>
          </a:stretch>
        </p:blipFill>
        <p:spPr>
          <a:xfrm>
            <a:off x="457200" y="304800"/>
            <a:ext cx="2514600" cy="585502"/>
          </a:xfrm>
          <a:prstGeom prst="rect">
            <a:avLst/>
          </a:prstGeom>
        </p:spPr>
      </p:pic>
      <p:sp>
        <p:nvSpPr>
          <p:cNvPr id="33" name="Text Placeholder 3"/>
          <p:cNvSpPr>
            <a:spLocks noGrp="1"/>
          </p:cNvSpPr>
          <p:nvPr>
            <p:ph type="body" sz="quarter" idx="13"/>
          </p:nvPr>
        </p:nvSpPr>
        <p:spPr>
          <a:xfrm>
            <a:off x="484909" y="1600201"/>
            <a:ext cx="2486891" cy="6085206"/>
          </a:xfrm>
        </p:spPr>
        <p:txBody>
          <a:bodyPr/>
          <a:lstStyle/>
          <a:p>
            <a:pPr algn="just"/>
            <a:r>
              <a:rPr lang="en-US" sz="1100" dirty="0" smtClean="0"/>
              <a:t>Up to two new Club Mentors are   appointed by District Directors or Club </a:t>
            </a:r>
            <a:r>
              <a:rPr lang="en-US" sz="1100" dirty="0"/>
              <a:t>G</a:t>
            </a:r>
            <a:r>
              <a:rPr lang="en-US" sz="1100" dirty="0" smtClean="0"/>
              <a:t>rowth Directors.  Alternately, District Directors or Club Growth Directors can submit Mentors’ </a:t>
            </a:r>
          </a:p>
          <a:p>
            <a:pPr algn="just"/>
            <a:endParaRPr lang="en-US" sz="1400" dirty="0"/>
          </a:p>
          <a:p>
            <a:pPr algn="just"/>
            <a:r>
              <a:rPr lang="en-US" sz="1400" b="1" dirty="0"/>
              <a:t>Why Be A Mentor</a:t>
            </a:r>
          </a:p>
          <a:p>
            <a:pPr marL="285750" indent="-285750" algn="just">
              <a:buFont typeface="Arial" panose="020B0604020202020204" pitchFamily="34" charset="0"/>
              <a:buChar char="•"/>
            </a:pPr>
            <a:r>
              <a:rPr lang="en-US" dirty="0"/>
              <a:t>Gives guidance, support, and reassurance showing  mentee’s goals and efforts are worth while</a:t>
            </a:r>
          </a:p>
          <a:p>
            <a:pPr marL="285750" lvl="0" indent="-285750" algn="just">
              <a:buFont typeface="Arial" panose="020B0604020202020204" pitchFamily="34" charset="0"/>
              <a:buChar char="•"/>
            </a:pPr>
            <a:r>
              <a:rPr lang="en-US" dirty="0"/>
              <a:t>Gives practical advice from someone who understands the Toastmaster program</a:t>
            </a:r>
          </a:p>
          <a:p>
            <a:pPr marL="285750" lvl="0" indent="-285750" algn="just">
              <a:buFont typeface="Arial" panose="020B0604020202020204" pitchFamily="34" charset="0"/>
              <a:buChar char="•"/>
            </a:pPr>
            <a:r>
              <a:rPr lang="en-US" dirty="0"/>
              <a:t>Increase team work skills and prove yourself as a valuable leader.   </a:t>
            </a:r>
          </a:p>
          <a:p>
            <a:pPr marL="285750" lvl="0" indent="-285750" algn="just">
              <a:buFont typeface="Arial" panose="020B0604020202020204" pitchFamily="34" charset="0"/>
              <a:buChar char="•"/>
            </a:pPr>
            <a:r>
              <a:rPr lang="en-US" dirty="0"/>
              <a:t>Self satisfaction.  There is a sense of pride when you see a new member  successfully advance in  educational awards.</a:t>
            </a:r>
          </a:p>
          <a:p>
            <a:pPr marL="285750" lvl="0" indent="-285750" algn="just">
              <a:buFont typeface="Arial" panose="020B0604020202020204" pitchFamily="34" charset="0"/>
              <a:buChar char="•"/>
            </a:pPr>
            <a:r>
              <a:rPr lang="en-US" dirty="0"/>
              <a:t>Earn credit  toward ALS award</a:t>
            </a:r>
          </a:p>
          <a:p>
            <a:pPr marL="285750" lvl="0" indent="-285750">
              <a:buFont typeface="Arial" panose="020B0604020202020204" pitchFamily="34" charset="0"/>
              <a:buChar char="•"/>
            </a:pPr>
            <a:r>
              <a:rPr lang="en-US" dirty="0"/>
              <a:t>Invest in the future of Toastmasters</a:t>
            </a:r>
            <a:r>
              <a:rPr lang="en-US" dirty="0" smtClean="0"/>
              <a:t>.</a:t>
            </a:r>
            <a:endParaRPr lang="en-US" dirty="0"/>
          </a:p>
        </p:txBody>
      </p:sp>
      <p:sp>
        <p:nvSpPr>
          <p:cNvPr id="36" name="Text Placeholder 24"/>
          <p:cNvSpPr>
            <a:spLocks noGrp="1"/>
          </p:cNvSpPr>
          <p:nvPr>
            <p:ph type="body" sz="quarter" idx="16"/>
          </p:nvPr>
        </p:nvSpPr>
        <p:spPr>
          <a:xfrm>
            <a:off x="3704587" y="3566684"/>
            <a:ext cx="2510143" cy="297930"/>
          </a:xfrm>
        </p:spPr>
        <p:txBody>
          <a:bodyPr/>
          <a:lstStyle/>
          <a:p>
            <a:pPr>
              <a:lnSpc>
                <a:spcPct val="100000"/>
              </a:lnSpc>
            </a:pPr>
            <a:r>
              <a:rPr lang="en-US" sz="1200" dirty="0" smtClean="0">
                <a:solidFill>
                  <a:schemeClr val="tx1"/>
                </a:solidFill>
              </a:rPr>
              <a:t>Necessary Skills</a:t>
            </a:r>
            <a:endParaRPr lang="en-US" sz="1200" dirty="0">
              <a:solidFill>
                <a:schemeClr val="tx1"/>
              </a:solidFill>
            </a:endParaRPr>
          </a:p>
        </p:txBody>
      </p:sp>
      <p:sp>
        <p:nvSpPr>
          <p:cNvPr id="38" name="Text Placeholder 20"/>
          <p:cNvSpPr>
            <a:spLocks noGrp="1"/>
          </p:cNvSpPr>
          <p:nvPr>
            <p:ph type="body" sz="quarter" idx="4294967295"/>
          </p:nvPr>
        </p:nvSpPr>
        <p:spPr>
          <a:xfrm>
            <a:off x="3595356" y="3864614"/>
            <a:ext cx="2764021" cy="1316986"/>
          </a:xfrm>
          <a:prstGeom prst="rect">
            <a:avLst/>
          </a:prstGeom>
        </p:spPr>
        <p:txBody>
          <a:bodyPr>
            <a:normAutofit/>
          </a:bodyPr>
          <a:lstStyle/>
          <a:p>
            <a:pPr lvl="0"/>
            <a:r>
              <a:rPr lang="en-US" sz="1100" dirty="0" smtClean="0"/>
              <a:t>Ability to listen  </a:t>
            </a:r>
          </a:p>
          <a:p>
            <a:pPr lvl="0"/>
            <a:r>
              <a:rPr lang="en-US" sz="1100" dirty="0" smtClean="0"/>
              <a:t>Willingness to learn</a:t>
            </a:r>
          </a:p>
          <a:p>
            <a:pPr lvl="0"/>
            <a:r>
              <a:rPr lang="en-US" sz="1100" dirty="0" smtClean="0"/>
              <a:t>Desire to be with smiling happy people and have FUN helping people!!</a:t>
            </a:r>
          </a:p>
        </p:txBody>
      </p:sp>
      <p:pic>
        <p:nvPicPr>
          <p:cNvPr id="41" name="Picture 40"/>
          <p:cNvPicPr>
            <a:picLocks noChangeAspect="1"/>
          </p:cNvPicPr>
          <p:nvPr/>
        </p:nvPicPr>
        <p:blipFill>
          <a:blip r:embed="rId3" cstate="print"/>
          <a:stretch>
            <a:fillRect/>
          </a:stretch>
        </p:blipFill>
        <p:spPr>
          <a:xfrm>
            <a:off x="6856725" y="267530"/>
            <a:ext cx="2990850" cy="1760571"/>
          </a:xfrm>
          <a:prstGeom prst="rect">
            <a:avLst/>
          </a:prstGeom>
        </p:spPr>
      </p:pic>
      <p:sp>
        <p:nvSpPr>
          <p:cNvPr id="24" name="Text Placeholder 20"/>
          <p:cNvSpPr>
            <a:spLocks noGrp="1"/>
          </p:cNvSpPr>
          <p:nvPr>
            <p:ph type="body" sz="quarter" idx="4294967295"/>
          </p:nvPr>
        </p:nvSpPr>
        <p:spPr>
          <a:xfrm>
            <a:off x="3733800" y="5105400"/>
            <a:ext cx="2895600" cy="2362200"/>
          </a:xfrm>
          <a:prstGeom prst="rect">
            <a:avLst/>
          </a:prstGeom>
        </p:spPr>
        <p:txBody>
          <a:bodyPr>
            <a:normAutofit/>
          </a:bodyPr>
          <a:lstStyle/>
          <a:p>
            <a:pPr lvl="0">
              <a:buNone/>
            </a:pPr>
            <a:endParaRPr lang="en-US" sz="1100" dirty="0" smtClean="0"/>
          </a:p>
          <a:p>
            <a:pPr lvl="0">
              <a:buNone/>
            </a:pPr>
            <a:endParaRPr lang="en-US" sz="1100" dirty="0" smtClean="0"/>
          </a:p>
          <a:p>
            <a:pPr lvl="0">
              <a:buNone/>
            </a:pPr>
            <a:endParaRPr lang="en-US" sz="1100" dirty="0" smtClean="0"/>
          </a:p>
        </p:txBody>
      </p:sp>
      <p:sp>
        <p:nvSpPr>
          <p:cNvPr id="37" name="TextBox 36"/>
          <p:cNvSpPr txBox="1"/>
          <p:nvPr/>
        </p:nvSpPr>
        <p:spPr>
          <a:xfrm>
            <a:off x="3684037" y="336304"/>
            <a:ext cx="2590800" cy="1107996"/>
          </a:xfrm>
          <a:prstGeom prst="rect">
            <a:avLst/>
          </a:prstGeom>
          <a:noFill/>
        </p:spPr>
        <p:txBody>
          <a:bodyPr wrap="square" rtlCol="0">
            <a:spAutoFit/>
          </a:bodyPr>
          <a:lstStyle/>
          <a:p>
            <a:pPr algn="ctr"/>
            <a:r>
              <a:rPr lang="en-US" sz="1600" dirty="0" smtClean="0"/>
              <a:t>Toastmasters Teamwork</a:t>
            </a:r>
          </a:p>
          <a:p>
            <a:pPr algn="ctr"/>
            <a:endParaRPr lang="en-US" sz="1400" dirty="0" smtClean="0"/>
          </a:p>
          <a:p>
            <a:pPr algn="ctr"/>
            <a:r>
              <a:rPr lang="en-US" sz="1200" dirty="0" smtClean="0"/>
              <a:t>Give a man a fish and you feed him for a day. Teach a man to fish and you feed him for a lifetime.</a:t>
            </a:r>
            <a:endParaRPr lang="en-US" sz="1200" dirty="0"/>
          </a:p>
        </p:txBody>
      </p:sp>
    </p:spTree>
    <p:extLst>
      <p:ext uri="{BB962C8B-B14F-4D97-AF65-F5344CB8AC3E}">
        <p14:creationId xmlns:p14="http://schemas.microsoft.com/office/powerpoint/2010/main" xmlns="" val="653308231"/>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425</Words>
  <Application>Microsoft Office PowerPoint</Application>
  <PresentationFormat>Custom</PresentationFormat>
  <Paragraphs>62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New Club  Mentor &amp; Sponsor </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2017-09-25T22:17:28Z</dcterms:created>
  <dcterms:modified xsi:type="dcterms:W3CDTF">2017-10-20T16:26:40Z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